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9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s-ES" sz="2000">
                <a:latin typeface="Arial"/>
              </a:rPr>
              <a:t>Pulse para editar el formato de las notas</a:t>
            </a:r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s-ES" sz="1400">
                <a:latin typeface="Times New Roman"/>
              </a:rPr>
              <a:t>&lt;encabezamiento&gt;</a:t>
            </a:r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s-ES" sz="1400">
                <a:latin typeface="Times New Roman"/>
              </a:rPr>
              <a:t>&lt;fecha/hora&gt;</a:t>
            </a:r>
            <a:endParaRPr/>
          </a:p>
        </p:txBody>
      </p:sp>
      <p:sp>
        <p:nvSpPr>
          <p:cNvPr id="8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s-ES" sz="1400">
                <a:latin typeface="Times New Roman"/>
              </a:rPr>
              <a:t>&lt;pie de página&gt;</a:t>
            </a:r>
            <a:endParaRPr/>
          </a:p>
        </p:txBody>
      </p:sp>
      <p:sp>
        <p:nvSpPr>
          <p:cNvPr id="8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6BED51E-824E-42C7-9796-454310E4A74E}" type="slidenum">
              <a:rPr lang="es-ES" sz="1400">
                <a:latin typeface="Times New Roman"/>
              </a:rPr>
              <a:t>&lt;número&gt;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47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4A00A64B-AC3E-4D58-ACFE-197D5CF81ED6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48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EEF65C8-AC00-4D21-B0B9-A464C86DCF13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83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A35DFCA3-8FFE-4528-9718-77968389BBE4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4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4F938A5-3E28-48C6-A683-F2B78A1E8333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87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90088E4D-A515-40F0-BF51-39DAD0990B7A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8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C0C1031-5249-4E56-AC76-BBBF154AE0DE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91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A6CF01BA-0B5D-4C28-8BCA-8C428B4F83CB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92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9E293F4-D318-4D0F-9934-77E84256E611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51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A56F3CD3-DAA5-471E-BB84-159253757708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52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DD31093-268E-4D61-842F-4E49E628B933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55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67BF15F3-6259-43DC-BEA3-7515BD1C67A0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56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F00DB1A5-D844-4A55-9B68-97A2C7DCCEE4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59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7D6F78B2-0A25-4210-824C-30F34115CAEA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0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F48D69D4-D733-4D7E-89A2-ED64EF72083A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63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4A55D8B8-51F3-42A1-B73A-AB25039F2F97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4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7F5DE98-E8F0-4918-B9CC-B4EC8DE25D12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67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8CE5BB0E-3390-421E-A288-2E61AAE9FA8D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8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F38E233-3942-4A6E-837A-7003E26C27F5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71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8241D37A-91C5-46C4-9E52-BAB937C9C8EA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72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27AA1FB-EC84-4F04-8E76-B2EEC20DB34D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75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BCDB8FF7-B8EE-4D2C-AABA-961648ED5FE7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76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9CCBA7D-EF76-4A21-A041-502AFADABA0B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4402080" y="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s-ES" sz="1200">
                <a:solidFill>
                  <a:srgbClr val="000000"/>
                </a:solidFill>
                <a:latin typeface="+mn-lt"/>
                <a:ea typeface="+mn-ea"/>
              </a:rPr>
              <a:t>6/11/18</a:t>
            </a:r>
            <a:endParaRPr/>
          </a:p>
        </p:txBody>
      </p:sp>
      <p:sp>
        <p:nvSpPr>
          <p:cNvPr id="179" name="CustomShape 2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pPr algn="r">
              <a:lnSpc>
                <a:spcPct val="100000"/>
              </a:lnSpc>
            </a:pPr>
            <a:fld id="{EC47C429-89E9-4F40-A62C-CDFC2F2269A8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0" name="CustomShape 3"/>
          <p:cNvSpPr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B4AB998-1157-4D39-A70A-24914E354841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740160" y="4402440"/>
            <a:ext cx="6291720" cy="4526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504000" y="6887160"/>
            <a:ext cx="2347920" cy="520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4640" cy="520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7920" cy="52092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fld id="{08FD59FD-DB45-4D72-BE99-3D0EB91388E1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Calibri"/>
              </a:rPr>
              <a:t>Pulse para editar el formato del texto de título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s-ES" sz="3200">
                <a:latin typeface="Arial"/>
              </a:rPr>
              <a:t>Pulse para editar el formato de esquema del texto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ES" sz="2000">
                <a:latin typeface="Calibri"/>
              </a:rPr>
              <a:t>Segundo nivel del esquema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ES">
                <a:latin typeface="Calibri"/>
              </a:rPr>
              <a:t>Tercer nivel del esquema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ES">
                <a:latin typeface="Calibri"/>
              </a:rPr>
              <a:t>Cuarto nivel del esquema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Quinto nivel del esquema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Sexto nivel del esquema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Séptimo nivel del esquema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1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20" y="720"/>
            <a:ext cx="10079280" cy="755928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720" y="720"/>
            <a:ext cx="10079280" cy="755928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dt"/>
          </p:nvPr>
        </p:nvSpPr>
        <p:spPr>
          <a:xfrm>
            <a:off x="504000" y="6887160"/>
            <a:ext cx="2347920" cy="520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4640" cy="520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7227000" y="6887160"/>
            <a:ext cx="2347920" cy="52092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fld id="{8C170F74-26CA-4D59-8FB9-90B7C4094CCE}" type="slidenum">
              <a:rPr lang="es-ES" sz="1400">
                <a:solidFill>
                  <a:srgbClr val="000000"/>
                </a:solidFill>
                <a:latin typeface="Times New Roman"/>
                <a:ea typeface="DejaVu Sans"/>
              </a:rPr>
              <a:t>&lt;número&gt;</a:t>
            </a:fld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Calibri"/>
              </a:rPr>
              <a:t>Pulse para editar el formato del texto de título</a:t>
            </a:r>
            <a:endParaRPr/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s-ES" sz="2600">
                <a:latin typeface="Arial"/>
              </a:rPr>
              <a:t>Pulse para editar el formato de esquema del texto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ES" sz="2000">
                <a:latin typeface="Calibri"/>
              </a:rPr>
              <a:t>Segundo nivel del esquema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ES">
                <a:latin typeface="Calibri"/>
              </a:rPr>
              <a:t>Tercer nivel del esquema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ES">
                <a:latin typeface="Calibri"/>
              </a:rPr>
              <a:t>Cuarto nivel del esquema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Quinto nivel del esquema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Sexto nivel del esquema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ES" sz="2000">
                <a:latin typeface="Calibri"/>
              </a:rPr>
              <a:t>Séptimo nivel del esquema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n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1560" y="3894120"/>
            <a:ext cx="4319640" cy="3054960"/>
          </a:xfrm>
          <a:prstGeom prst="rect">
            <a:avLst/>
          </a:prstGeom>
          <a:ln>
            <a:noFill/>
          </a:ln>
        </p:spPr>
      </p:pic>
      <p:pic>
        <p:nvPicPr>
          <p:cNvPr id="86" name="Imagen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608440" y="4164840"/>
            <a:ext cx="3823200" cy="2513520"/>
          </a:xfrm>
          <a:prstGeom prst="rect">
            <a:avLst/>
          </a:prstGeom>
          <a:ln>
            <a:noFill/>
          </a:ln>
        </p:spPr>
      </p:pic>
      <p:pic>
        <p:nvPicPr>
          <p:cNvPr id="87" name="Imagen 3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368000" y="504000"/>
            <a:ext cx="1727640" cy="172764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3816000" y="720000"/>
            <a:ext cx="3239640" cy="93564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1" lang="es-ES" sz="3000">
                <a:solidFill>
                  <a:srgbClr val="000000"/>
                </a:solidFill>
                <a:latin typeface="Arial"/>
                <a:ea typeface="Droid Sans Fallback"/>
              </a:rPr>
              <a:t>            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s-ES" sz="3000">
                <a:solidFill>
                  <a:srgbClr val="000000"/>
                </a:solidFill>
                <a:latin typeface="Arial"/>
                <a:ea typeface="Droid Sans Fallback"/>
              </a:rPr>
              <a:t>      </a:t>
            </a:r>
            <a:r>
              <a:rPr b="1" lang="es-ES" sz="3000">
                <a:solidFill>
                  <a:srgbClr val="000000"/>
                </a:solidFill>
                <a:latin typeface="Arial"/>
                <a:ea typeface="Droid Sans Fallback"/>
              </a:rPr>
              <a:t>DATA SCIENCE GAME 2018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648000" y="2517840"/>
            <a:ext cx="8783640" cy="859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s-ES" sz="3000">
                <a:solidFill>
                  <a:srgbClr val="000000"/>
                </a:solidFill>
                <a:latin typeface="Arial"/>
                <a:ea typeface="Droid Sans Fallback"/>
              </a:rPr>
              <a:t>TEAM EXTRA MILE - PERÚ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s-ES" sz="2400">
                <a:solidFill>
                  <a:srgbClr val="000000"/>
                </a:solidFill>
                <a:latin typeface="Arial"/>
                <a:ea typeface="Droid Sans Fallback"/>
              </a:rPr>
              <a:t>5° Puesto Fase Clasificatoria- 10° Puesto Fase Final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US" sz="3190">
                <a:latin typeface="Arial"/>
              </a:rPr>
              <a:t>Que pudimos hacer mejor</a:t>
            </a:r>
            <a:endParaRPr/>
          </a:p>
        </p:txBody>
      </p:sp>
      <p:sp>
        <p:nvSpPr>
          <p:cNvPr id="133" name="TextShape 2"/>
          <p:cNvSpPr txBox="1"/>
          <p:nvPr/>
        </p:nvSpPr>
        <p:spPr>
          <a:xfrm>
            <a:off x="504000" y="180000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4" name="CustomShape 3"/>
          <p:cNvSpPr/>
          <p:nvPr/>
        </p:nvSpPr>
        <p:spPr>
          <a:xfrm>
            <a:off x="504360" y="176940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5" name="CustomShape 4"/>
          <p:cNvSpPr/>
          <p:nvPr/>
        </p:nvSpPr>
        <p:spPr>
          <a:xfrm>
            <a:off x="504720" y="176976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Explotar mas la secuencialidad de la data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Explotar mas las variables categóricas con alta cardinalidad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Siempre mantener la calma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Guardar energías para las últimas horas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US" sz="3190">
                <a:latin typeface="Arial"/>
              </a:rPr>
              <a:t>Referencias</a:t>
            </a:r>
            <a:endParaRPr/>
          </a:p>
        </p:txBody>
      </p:sp>
      <p:sp>
        <p:nvSpPr>
          <p:cNvPr id="137" name="TextShape 2"/>
          <p:cNvSpPr txBox="1"/>
          <p:nvPr/>
        </p:nvSpPr>
        <p:spPr>
          <a:xfrm>
            <a:off x="504000" y="180000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8" name="CustomShape 3"/>
          <p:cNvSpPr/>
          <p:nvPr/>
        </p:nvSpPr>
        <p:spPr>
          <a:xfrm>
            <a:off x="504360" y="176940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9" name="CustomShape 4"/>
          <p:cNvSpPr/>
          <p:nvPr/>
        </p:nvSpPr>
        <p:spPr>
          <a:xfrm>
            <a:off x="504720" y="176976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Team Finlandia : </a:t>
            </a:r>
            <a:r>
              <a:rPr lang="es-ES" sz="3200" u="sng">
                <a:solidFill>
                  <a:srgbClr val="0563c1"/>
                </a:solidFill>
                <a:latin typeface="Arial"/>
                <a:ea typeface="WenQuanYi Zen Hei"/>
              </a:rPr>
              <a:t>https</a:t>
            </a:r>
            <a:r>
              <a:rPr lang="es-ES" sz="3200" u="sng">
                <a:solidFill>
                  <a:srgbClr val="0563c1"/>
                </a:solidFill>
                <a:latin typeface="Arial"/>
                <a:ea typeface="WenQuanYi Zen Hei"/>
              </a:rPr>
              <a:t>://</a:t>
            </a:r>
            <a:r>
              <a:rPr lang="es-ES" sz="3200" u="sng">
                <a:solidFill>
                  <a:srgbClr val="0563c1"/>
                </a:solidFill>
                <a:latin typeface="Arial"/>
                <a:ea typeface="WenQuanYi Zen Hei"/>
              </a:rPr>
              <a:t>towardsdatascience.com/why-you-should-not-code-30-hours-in-a-row-a3a471301826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Team Brasil ,USP , DSG 2017 :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 u="sng">
                <a:solidFill>
                  <a:srgbClr val="0563c1"/>
                </a:solidFill>
                <a:latin typeface="Arial"/>
                <a:ea typeface="WenQuanYi Zen Hei"/>
              </a:rPr>
              <a:t>https://</a:t>
            </a:r>
            <a:r>
              <a:rPr lang="es-ES" sz="3200" u="sng">
                <a:solidFill>
                  <a:srgbClr val="0563c1"/>
                </a:solidFill>
                <a:latin typeface="Arial"/>
                <a:ea typeface="WenQuanYi Zen Hei"/>
              </a:rPr>
              <a:t>drive.google.com/file/d/0B1uAJ4XlFQOuaUM1bHoybFFaRDQ/view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Team Ganador, DSG 2018 :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https://www.youtube.com/watch?v=cjoi-PCcpf0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US" sz="3190">
                <a:latin typeface="Arial"/>
              </a:rPr>
              <a:t>Resultados Finales</a:t>
            </a:r>
            <a:endParaRPr/>
          </a:p>
        </p:txBody>
      </p:sp>
      <p:sp>
        <p:nvSpPr>
          <p:cNvPr id="141" name="TextShape 2"/>
          <p:cNvSpPr txBox="1"/>
          <p:nvPr/>
        </p:nvSpPr>
        <p:spPr>
          <a:xfrm>
            <a:off x="504000" y="180000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2" name="CustomShape 3"/>
          <p:cNvSpPr/>
          <p:nvPr/>
        </p:nvSpPr>
        <p:spPr>
          <a:xfrm>
            <a:off x="504360" y="176940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3" name="CustomShape 4"/>
          <p:cNvSpPr/>
          <p:nvPr/>
        </p:nvSpPr>
        <p:spPr>
          <a:xfrm>
            <a:off x="504720" y="176976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pic>
        <p:nvPicPr>
          <p:cNvPr id="14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224000" y="4176000"/>
            <a:ext cx="7340040" cy="285264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936000" y="1800000"/>
            <a:ext cx="8208000" cy="223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Predecir si una sesión web terminara en compra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504000" y="1310760"/>
            <a:ext cx="9071640" cy="536220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Empresa : Cdiscount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Data: Sesiones de usuarios cortados hasta la mitad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Cada fila es un paso de la sesión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Métrica: Logloss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pic>
        <p:nvPicPr>
          <p:cNvPr id="92" name="Imagen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171400" y="1792800"/>
            <a:ext cx="2198160" cy="72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422640" y="305280"/>
            <a:ext cx="9432000" cy="126216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US" sz="3190">
                <a:latin typeface="Arial"/>
              </a:rPr>
              <a:t>Modelo: Intención de Compra en Sitio WEB</a:t>
            </a:r>
            <a:endParaRPr/>
          </a:p>
        </p:txBody>
      </p:sp>
      <p:pic>
        <p:nvPicPr>
          <p:cNvPr id="94" name="Imagen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59560" y="1348920"/>
            <a:ext cx="9544320" cy="594216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 flipV="1">
            <a:off x="1546920" y="5678280"/>
            <a:ext cx="7975080" cy="360"/>
          </a:xfrm>
          <a:prstGeom prst="straightConnector1">
            <a:avLst/>
          </a:prstGeom>
          <a:noFill/>
          <a:ln w="76320">
            <a:solidFill>
              <a:srgbClr val="595959"/>
            </a:solidFill>
            <a:miter/>
            <a:tailEnd len="med" type="triangle" w="med"/>
          </a:ln>
        </p:spPr>
      </p:sp>
      <p:sp>
        <p:nvSpPr>
          <p:cNvPr id="96" name="Line 3"/>
          <p:cNvSpPr/>
          <p:nvPr/>
        </p:nvSpPr>
        <p:spPr>
          <a:xfrm>
            <a:off x="157716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97" name="CustomShape 4"/>
          <p:cNvSpPr/>
          <p:nvPr/>
        </p:nvSpPr>
        <p:spPr>
          <a:xfrm>
            <a:off x="1056240" y="5679360"/>
            <a:ext cx="1042200" cy="577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Pagina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Principal</a:t>
            </a:r>
            <a:endParaRPr/>
          </a:p>
        </p:txBody>
      </p:sp>
      <p:sp>
        <p:nvSpPr>
          <p:cNvPr id="98" name="Line 5"/>
          <p:cNvSpPr/>
          <p:nvPr/>
        </p:nvSpPr>
        <p:spPr>
          <a:xfrm>
            <a:off x="265752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99" name="CustomShape 6"/>
          <p:cNvSpPr/>
          <p:nvPr/>
        </p:nvSpPr>
        <p:spPr>
          <a:xfrm>
            <a:off x="2130480" y="5679360"/>
            <a:ext cx="1054440" cy="577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Sección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juguetes</a:t>
            </a:r>
            <a:endParaRPr/>
          </a:p>
        </p:txBody>
      </p:sp>
      <p:sp>
        <p:nvSpPr>
          <p:cNvPr id="100" name="Line 7"/>
          <p:cNvSpPr/>
          <p:nvPr/>
        </p:nvSpPr>
        <p:spPr>
          <a:xfrm>
            <a:off x="373860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1" name="CustomShape 8"/>
          <p:cNvSpPr/>
          <p:nvPr/>
        </p:nvSpPr>
        <p:spPr>
          <a:xfrm>
            <a:off x="3146040" y="5679360"/>
            <a:ext cx="1185480" cy="577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Búsqueda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artículos</a:t>
            </a:r>
            <a:endParaRPr/>
          </a:p>
        </p:txBody>
      </p:sp>
      <p:sp>
        <p:nvSpPr>
          <p:cNvPr id="102" name="Line 9"/>
          <p:cNvSpPr/>
          <p:nvPr/>
        </p:nvSpPr>
        <p:spPr>
          <a:xfrm>
            <a:off x="487512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3" name="CustomShape 10"/>
          <p:cNvSpPr/>
          <p:nvPr/>
        </p:nvSpPr>
        <p:spPr>
          <a:xfrm>
            <a:off x="4189680" y="5679360"/>
            <a:ext cx="1371240" cy="577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Canasta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1600">
                <a:solidFill>
                  <a:srgbClr val="000000"/>
                </a:solidFill>
                <a:latin typeface="Calibri"/>
              </a:rPr>
              <a:t>de compras</a:t>
            </a:r>
            <a:endParaRPr/>
          </a:p>
        </p:txBody>
      </p:sp>
      <p:sp>
        <p:nvSpPr>
          <p:cNvPr id="104" name="Line 11"/>
          <p:cNvSpPr/>
          <p:nvPr/>
        </p:nvSpPr>
        <p:spPr>
          <a:xfrm>
            <a:off x="857412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5" name="CustomShape 12"/>
          <p:cNvSpPr/>
          <p:nvPr/>
        </p:nvSpPr>
        <p:spPr>
          <a:xfrm>
            <a:off x="7853400" y="5679360"/>
            <a:ext cx="1441440" cy="577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s-ES" sz="1600">
                <a:solidFill>
                  <a:srgbClr val="4472c4"/>
                </a:solidFill>
                <a:latin typeface="Calibri"/>
              </a:rPr>
              <a:t>Compro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s-ES" sz="1600">
                <a:solidFill>
                  <a:srgbClr val="ff0000"/>
                </a:solidFill>
                <a:latin typeface="Calibri"/>
              </a:rPr>
              <a:t>No Compro</a:t>
            </a:r>
            <a:endParaRPr/>
          </a:p>
        </p:txBody>
      </p:sp>
      <p:sp>
        <p:nvSpPr>
          <p:cNvPr id="106" name="Line 13"/>
          <p:cNvSpPr/>
          <p:nvPr/>
        </p:nvSpPr>
        <p:spPr>
          <a:xfrm>
            <a:off x="610452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7" name="Line 14"/>
          <p:cNvSpPr/>
          <p:nvPr/>
        </p:nvSpPr>
        <p:spPr>
          <a:xfrm>
            <a:off x="660204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8" name="Line 15"/>
          <p:cNvSpPr/>
          <p:nvPr/>
        </p:nvSpPr>
        <p:spPr>
          <a:xfrm>
            <a:off x="709992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09" name="Line 16"/>
          <p:cNvSpPr/>
          <p:nvPr/>
        </p:nvSpPr>
        <p:spPr>
          <a:xfrm>
            <a:off x="7597800" y="5357880"/>
            <a:ext cx="0" cy="360000"/>
          </a:xfrm>
          <a:prstGeom prst="line">
            <a:avLst/>
          </a:prstGeom>
          <a:ln w="57240">
            <a:solidFill>
              <a:srgbClr val="4472c4"/>
            </a:solidFill>
            <a:miter/>
          </a:ln>
        </p:spPr>
      </p:sp>
      <p:sp>
        <p:nvSpPr>
          <p:cNvPr id="110" name="CustomShape 17"/>
          <p:cNvSpPr/>
          <p:nvPr/>
        </p:nvSpPr>
        <p:spPr>
          <a:xfrm>
            <a:off x="6618600" y="5793480"/>
            <a:ext cx="382320" cy="3337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s-ES" sz="1600">
                <a:solidFill>
                  <a:srgbClr val="000000"/>
                </a:solidFill>
                <a:latin typeface="Calibri"/>
              </a:rPr>
              <a:t>…</a:t>
            </a:r>
            <a:endParaRPr/>
          </a:p>
        </p:txBody>
      </p:sp>
      <p:sp>
        <p:nvSpPr>
          <p:cNvPr id="111" name="CustomShape 18"/>
          <p:cNvSpPr/>
          <p:nvPr/>
        </p:nvSpPr>
        <p:spPr>
          <a:xfrm>
            <a:off x="315000" y="5494680"/>
            <a:ext cx="11368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s-ES">
                <a:solidFill>
                  <a:srgbClr val="000000"/>
                </a:solidFill>
                <a:latin typeface="Calibri"/>
              </a:rPr>
              <a:t>SESION</a:t>
            </a:r>
            <a:endParaRPr/>
          </a:p>
        </p:txBody>
      </p:sp>
      <p:sp>
        <p:nvSpPr>
          <p:cNvPr id="112" name="CustomShape 19"/>
          <p:cNvSpPr/>
          <p:nvPr/>
        </p:nvSpPr>
        <p:spPr>
          <a:xfrm rot="5400000">
            <a:off x="3356280" y="4501080"/>
            <a:ext cx="178560" cy="371556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80">
            <a:solidFill>
              <a:srgbClr val="000000"/>
            </a:solidFill>
            <a:miter/>
          </a:ln>
        </p:spPr>
      </p:sp>
      <p:sp>
        <p:nvSpPr>
          <p:cNvPr id="113" name="CustomShape 20"/>
          <p:cNvSpPr/>
          <p:nvPr/>
        </p:nvSpPr>
        <p:spPr>
          <a:xfrm>
            <a:off x="1653120" y="6506280"/>
            <a:ext cx="3590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s-ES">
                <a:solidFill>
                  <a:srgbClr val="000000"/>
                </a:solidFill>
                <a:latin typeface="Calibri"/>
              </a:rPr>
              <a:t>Información para entrenar</a:t>
            </a:r>
            <a:endParaRPr/>
          </a:p>
        </p:txBody>
      </p:sp>
      <p:sp>
        <p:nvSpPr>
          <p:cNvPr id="114" name="CustomShape 21"/>
          <p:cNvSpPr/>
          <p:nvPr/>
        </p:nvSpPr>
        <p:spPr>
          <a:xfrm>
            <a:off x="7392600" y="6542280"/>
            <a:ext cx="2363400" cy="6390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i="1" lang="es-ES">
                <a:solidFill>
                  <a:srgbClr val="000000"/>
                </a:solidFill>
                <a:latin typeface="Calibri"/>
              </a:rPr>
              <a:t>Target: Compra</a:t>
            </a:r>
            <a:endParaRPr/>
          </a:p>
          <a:p>
            <a:pPr algn="ctr">
              <a:lnSpc>
                <a:spcPct val="100000"/>
              </a:lnSpc>
            </a:pPr>
            <a:r>
              <a:rPr b="1" i="1" lang="es-ES">
                <a:solidFill>
                  <a:srgbClr val="000000"/>
                </a:solidFill>
                <a:latin typeface="Calibri"/>
              </a:rPr>
              <a:t>Métrica: LogLoss</a:t>
            </a:r>
            <a:endParaRPr/>
          </a:p>
        </p:txBody>
      </p:sp>
      <p:sp>
        <p:nvSpPr>
          <p:cNvPr id="115" name="CustomShape 22"/>
          <p:cNvSpPr/>
          <p:nvPr/>
        </p:nvSpPr>
        <p:spPr>
          <a:xfrm flipH="1">
            <a:off x="8582760" y="6261480"/>
            <a:ext cx="360" cy="276480"/>
          </a:xfrm>
          <a:prstGeom prst="straightConnector1">
            <a:avLst/>
          </a:prstGeom>
          <a:noFill/>
          <a:ln w="19080">
            <a:solidFill>
              <a:srgbClr val="000000"/>
            </a:solidFill>
            <a:miter/>
            <a:tailEnd len="med" type="triangle" w="med"/>
          </a:ln>
        </p:spPr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Primer Método – Parte 1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504000" y="-48600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Colapsar a nivel sesión</a:t>
            </a:r>
            <a:endParaRPr/>
          </a:p>
        </p:txBody>
      </p:sp>
      <p:pic>
        <p:nvPicPr>
          <p:cNvPr id="118" name="Imagen 2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59560" y="2428200"/>
            <a:ext cx="9506520" cy="4539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Primer Método – Parte 2</a:t>
            </a:r>
            <a:endParaRPr/>
          </a:p>
        </p:txBody>
      </p:sp>
      <p:sp>
        <p:nvSpPr>
          <p:cNvPr id="120" name="TextShape 2"/>
          <p:cNvSpPr txBox="1"/>
          <p:nvPr/>
        </p:nvSpPr>
        <p:spPr>
          <a:xfrm>
            <a:off x="504000" y="180000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Colapsar a nivel sesion y tipo de sesión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Segundo Método – Primer Nivel – Parte 1</a:t>
            </a:r>
            <a:endParaRPr/>
          </a:p>
        </p:txBody>
      </p:sp>
      <p:sp>
        <p:nvSpPr>
          <p:cNvPr id="122" name="TextShape 2"/>
          <p:cNvSpPr txBox="1"/>
          <p:nvPr/>
        </p:nvSpPr>
        <p:spPr>
          <a:xfrm>
            <a:off x="504000" y="180000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No colapsar !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Cada paso de cada sesión sera una observación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latin typeface="Arial"/>
              </a:rPr>
              <a:t>- Entrenar el modelo y obtener probabilidades mediante validación cruzada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Segundo Método – Primer Nivel – Parte 2</a:t>
            </a:r>
            <a:r>
              <a:rPr lang="en-US" sz="3190">
                <a:latin typeface="Arial"/>
              </a:rPr>
              <a:t>  </a:t>
            </a:r>
            <a:endParaRPr/>
          </a:p>
        </p:txBody>
      </p:sp>
      <p:sp>
        <p:nvSpPr>
          <p:cNvPr id="124" name="TextShape 2"/>
          <p:cNvSpPr txBox="1"/>
          <p:nvPr/>
        </p:nvSpPr>
        <p:spPr>
          <a:xfrm>
            <a:off x="363600" y="112680"/>
            <a:ext cx="9071280" cy="920268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s-ES" sz="2100" u="sng">
                <a:latin typeface="Arial"/>
              </a:rPr>
              <a:t> </a:t>
            </a:r>
            <a:r>
              <a:rPr b="1" lang="es-ES" u="sng">
                <a:latin typeface="Arial"/>
              </a:rPr>
              <a:t>Feature Engineering :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Numero orden del paso de la sesión, número de nulos, numero total de pasos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Lags de tipo de sesion, query, y id_car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Duracion de la sesion, tiempo medio de la sesion, desviación estandar de la sesión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Likelihood encoding para la variable query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One – hot encoding para los tipos de sesiones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Número de productos, dproductos, carproducts, ocarproducts,ofacets, odproducts, oproducts</a:t>
            </a:r>
            <a:endParaRPr/>
          </a:p>
          <a:p>
            <a:pPr>
              <a:lnSpc>
                <a:spcPct val="100000"/>
              </a:lnSpc>
            </a:pPr>
            <a:r>
              <a:rPr lang="es-ES">
                <a:latin typeface="Arial"/>
              </a:rPr>
              <a:t>- Frecuencia de la query, y target encoding de la query con respecto al numero pasos en las sesiones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Segundo Método –  Segundo Nivel  </a:t>
            </a:r>
            <a:endParaRPr/>
          </a:p>
        </p:txBody>
      </p:sp>
      <p:sp>
        <p:nvSpPr>
          <p:cNvPr id="126" name="TextShape 2"/>
          <p:cNvSpPr txBox="1"/>
          <p:nvPr/>
        </p:nvSpPr>
        <p:spPr>
          <a:xfrm>
            <a:off x="432360" y="1478160"/>
            <a:ext cx="9071280" cy="65854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127" name="CustomShape 3"/>
          <p:cNvSpPr/>
          <p:nvPr/>
        </p:nvSpPr>
        <p:spPr>
          <a:xfrm>
            <a:off x="504360" y="176940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Obtener [media, mediana, tamaño, desviacion estandar, maximo, minimo] de las probabilidades a nivel sesión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Unirlo con las estadísticas de los tiempos de sesión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Entrenar Ligthgbm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4000" y="304920"/>
            <a:ext cx="7199640" cy="1262160"/>
          </a:xfrm>
          <a:prstGeom prst="rect">
            <a:avLst/>
          </a:prstGeom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3190">
                <a:latin typeface="Arial"/>
              </a:rPr>
              <a:t>Paso Final</a:t>
            </a:r>
            <a:endParaRPr/>
          </a:p>
        </p:txBody>
      </p:sp>
      <p:sp>
        <p:nvSpPr>
          <p:cNvPr id="129" name="TextShape 2"/>
          <p:cNvSpPr txBox="1"/>
          <p:nvPr/>
        </p:nvSpPr>
        <p:spPr>
          <a:xfrm>
            <a:off x="504000" y="1800000"/>
            <a:ext cx="9071640" cy="438408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0" name="CustomShape 3"/>
          <p:cNvSpPr/>
          <p:nvPr/>
        </p:nvSpPr>
        <p:spPr>
          <a:xfrm>
            <a:off x="504360" y="176940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1" name="CustomShape 4"/>
          <p:cNvSpPr/>
          <p:nvPr/>
        </p:nvSpPr>
        <p:spPr>
          <a:xfrm>
            <a:off x="504720" y="176976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Correlación aproximadamente 0.85</a:t>
            </a:r>
            <a:endParaRPr/>
          </a:p>
          <a:p>
            <a:pPr algn="ctr">
              <a:lnSpc>
                <a:spcPct val="100000"/>
              </a:lnSpc>
            </a:pPr>
            <a:r>
              <a:rPr lang="es-ES" sz="3200">
                <a:solidFill>
                  <a:srgbClr val="000000"/>
                </a:solidFill>
                <a:latin typeface="Arial"/>
                <a:ea typeface="WenQuanYi Zen Hei"/>
              </a:rPr>
              <a:t>- Ensamblado simple de los dos métodos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